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66" r:id="rId4"/>
    <p:sldId id="257" r:id="rId5"/>
    <p:sldId id="264" r:id="rId6"/>
    <p:sldId id="265" r:id="rId7"/>
    <p:sldId id="268" r:id="rId8"/>
    <p:sldId id="269" r:id="rId9"/>
    <p:sldId id="270" r:id="rId10"/>
    <p:sldId id="272" r:id="rId11"/>
    <p:sldId id="267" r:id="rId12"/>
    <p:sldId id="262" r:id="rId13"/>
  </p:sldIdLst>
  <p:sldSz cx="12192000" cy="6858000"/>
  <p:notesSz cx="6797675" cy="9926638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rbel" panose="020B050302020402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Open Sans" panose="020B060402020202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L4rvfzRYqnNxV/pvhzyG3JGJp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6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a91858438b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8" name="Google Shape;48;g2a9185843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9518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730982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696539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6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135416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7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350407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8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461337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875960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10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724812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Projektově: Byli jsme </a:t>
            </a:r>
            <a:r>
              <a:rPr lang="cs-CZ" dirty="0" err="1"/>
              <a:t>follower</a:t>
            </a:r>
            <a:r>
              <a:rPr lang="cs-CZ" dirty="0"/>
              <a:t> city, takže jsme měli šanci něco odladit předem – například </a:t>
            </a:r>
            <a:r>
              <a:rPr lang="cs-CZ" dirty="0" err="1"/>
              <a:t>local</a:t>
            </a:r>
            <a:r>
              <a:rPr lang="cs-CZ" dirty="0"/>
              <a:t> </a:t>
            </a:r>
            <a:r>
              <a:rPr lang="cs-CZ" dirty="0" err="1"/>
              <a:t>language</a:t>
            </a:r>
            <a:r>
              <a:rPr lang="cs-CZ" dirty="0"/>
              <a:t> a </a:t>
            </a:r>
            <a:r>
              <a:rPr lang="cs-CZ" dirty="0" err="1"/>
              <a:t>local</a:t>
            </a:r>
            <a:r>
              <a:rPr lang="cs-CZ" dirty="0"/>
              <a:t> </a:t>
            </a:r>
            <a:r>
              <a:rPr lang="cs-CZ" dirty="0" err="1"/>
              <a:t>representative</a:t>
            </a:r>
            <a:endParaRPr lang="cs-CZ" dirty="0"/>
          </a:p>
          <a:p>
            <a:br>
              <a:rPr lang="cs-CZ" dirty="0"/>
            </a:br>
            <a:r>
              <a:rPr lang="cs-CZ" dirty="0"/>
              <a:t>A tím se vracíme vlastně na začátek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11</a:t>
            </a:fld>
            <a:endParaRPr lang="fr-FR"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894560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a91858438b_0_8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g2a91858438b_0_8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g2a91858438b_0_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g2a91858438b_0_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g2a91858438b_0_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19" name="Google Shape;19;g2a91858438b_0_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1"/>
          <p:cNvSpPr txBox="1"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7A9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body" idx="1"/>
          </p:nvPr>
        </p:nvSpPr>
        <p:spPr>
          <a:xfrm>
            <a:off x="1409700" y="1556281"/>
            <a:ext cx="4610099" cy="462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body" idx="2"/>
          </p:nvPr>
        </p:nvSpPr>
        <p:spPr>
          <a:xfrm>
            <a:off x="6172200" y="1556281"/>
            <a:ext cx="4609775" cy="462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pic>
        <p:nvPicPr>
          <p:cNvPr id="24" name="Google Shape;24;p41" descr="A picture containing text, clipa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629" y="6475517"/>
            <a:ext cx="1336071" cy="310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/>
          <p:nvPr/>
        </p:nvSpPr>
        <p:spPr>
          <a:xfrm>
            <a:off x="44314" y="22736"/>
            <a:ext cx="6585086" cy="5900315"/>
          </a:xfrm>
          <a:prstGeom prst="rect">
            <a:avLst/>
          </a:prstGeom>
          <a:gradFill>
            <a:gsLst>
              <a:gs pos="0">
                <a:srgbClr val="69760E"/>
              </a:gs>
              <a:gs pos="50000">
                <a:srgbClr val="98AC15"/>
              </a:gs>
              <a:gs pos="100000">
                <a:srgbClr val="B6CE1A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665207" y="2899902"/>
            <a:ext cx="484632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77A9"/>
              </a:buClr>
              <a:buSzPts val="4800"/>
              <a:buFont typeface="Corbel"/>
              <a:buNone/>
              <a:defRPr sz="4800">
                <a:solidFill>
                  <a:srgbClr val="0177A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90154" y="275844"/>
            <a:ext cx="4469770" cy="1039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2"/>
          <p:cNvSpPr txBox="1"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7A9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42" descr="A picture containing text, clipa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629" y="6475517"/>
            <a:ext cx="1336071" cy="310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4"/>
          <p:cNvSpPr txBox="1"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7A9"/>
              </a:buClr>
              <a:buSzPts val="3400"/>
              <a:buFont typeface="Corbel"/>
              <a:buNone/>
              <a:defRPr>
                <a:solidFill>
                  <a:srgbClr val="0177A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body" idx="1"/>
          </p:nvPr>
        </p:nvSpPr>
        <p:spPr>
          <a:xfrm rot="5400000">
            <a:off x="3785660" y="-809632"/>
            <a:ext cx="4620682" cy="93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" name="Google Shape;40;p44" descr="A picture containing text, clipa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629" y="6475517"/>
            <a:ext cx="1336071" cy="310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5"/>
          <p:cNvSpPr txBox="1">
            <a:spLocks noGrp="1"/>
          </p:cNvSpPr>
          <p:nvPr>
            <p:ph type="title"/>
          </p:nvPr>
        </p:nvSpPr>
        <p:spPr>
          <a:xfrm rot="5400000">
            <a:off x="6760369" y="2155032"/>
            <a:ext cx="59864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7A9"/>
              </a:buClr>
              <a:buSzPts val="3400"/>
              <a:buFont typeface="Corbel"/>
              <a:buNone/>
              <a:defRPr>
                <a:solidFill>
                  <a:srgbClr val="0177A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1"/>
          </p:nvPr>
        </p:nvSpPr>
        <p:spPr>
          <a:xfrm rot="5400000">
            <a:off x="1712119" y="-683419"/>
            <a:ext cx="5986463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" name="Google Shape;44;p45" descr="A picture containing text, clipa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629" y="6475517"/>
            <a:ext cx="1336071" cy="310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7A9"/>
              </a:buClr>
              <a:buSzPts val="3400"/>
              <a:buFont typeface="Corbel"/>
              <a:buNone/>
              <a:defRPr sz="3400" b="0" i="0" u="none" strike="noStrike" cap="none">
                <a:solidFill>
                  <a:srgbClr val="0177A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pic>
        <p:nvPicPr>
          <p:cNvPr id="12" name="Google Shape;12;p33" descr="A picture containing text, clipar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629" y="6475517"/>
            <a:ext cx="1336071" cy="31056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g"/><Relationship Id="rId3" Type="http://schemas.openxmlformats.org/officeDocument/2006/relationships/hyperlink" Target="http://www.sparrowproject.eu/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lia-project.eu/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www.interregeurope.eu/eureka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://www.urbreath.eu/" TargetMode="Externa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data.plzen.eu/public/documentation/" TargetMode="External"/><Relationship Id="rId5" Type="http://schemas.openxmlformats.org/officeDocument/2006/relationships/hyperlink" Target="https://opendata.plzen.eu/public/opendata/detail/197" TargetMode="External"/><Relationship Id="rId4" Type="http://schemas.openxmlformats.org/officeDocument/2006/relationships/hyperlink" Target="https://opendata.plzen.eu/public/opendata/detail/21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g2a91858438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4069" y="198966"/>
            <a:ext cx="3466677" cy="346667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g2a91858438b_0_0"/>
          <p:cNvSpPr/>
          <p:nvPr/>
        </p:nvSpPr>
        <p:spPr>
          <a:xfrm>
            <a:off x="1987000" y="869219"/>
            <a:ext cx="8127900" cy="41181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g2a91858438b_0_0"/>
          <p:cNvSpPr txBox="1"/>
          <p:nvPr/>
        </p:nvSpPr>
        <p:spPr>
          <a:xfrm>
            <a:off x="2292921" y="2152670"/>
            <a:ext cx="764700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 dirty="0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„Na kole do školy bych </a:t>
            </a:r>
            <a:r>
              <a:rPr lang="pl-PL" sz="3200" b="1" i="0" u="none" strike="noStrike" cap="none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nejel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200" b="1" i="0" u="none" strike="noStrike" cap="none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v </a:t>
            </a:r>
            <a:r>
              <a:rPr lang="pl-PL" sz="3200" b="1" i="0" u="none" strike="noStrike" cap="none" dirty="0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žádném případě.“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0177A9"/>
              </a:solidFill>
              <a:latin typeface="Georgia" panose="02040502050405020303" pitchFamily="18" charset="0"/>
              <a:ea typeface="Corbel"/>
              <a:cs typeface="Corbel"/>
              <a:sym typeface="Corbe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1" u="none" strike="noStrike" cap="none" dirty="0" err="1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Neznámý</a:t>
            </a:r>
            <a:r>
              <a:rPr lang="fr-FR" sz="3200" b="0" i="1" u="none" strike="noStrike" cap="none" dirty="0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 </a:t>
            </a:r>
            <a:r>
              <a:rPr lang="fr-FR" sz="3200" b="0" i="1" u="none" strike="noStrike" cap="none" dirty="0" err="1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student</a:t>
            </a:r>
            <a:endParaRPr sz="3200" b="0" i="1" u="none" strike="noStrike" cap="none" dirty="0">
              <a:solidFill>
                <a:srgbClr val="0177A9"/>
              </a:solidFill>
              <a:latin typeface="Georgia" panose="02040502050405020303" pitchFamily="18" charset="0"/>
              <a:ea typeface="Corbel"/>
              <a:cs typeface="Corbel"/>
              <a:sym typeface="Corbel"/>
            </a:endParaRPr>
          </a:p>
        </p:txBody>
      </p:sp>
      <p:sp>
        <p:nvSpPr>
          <p:cNvPr id="53" name="Google Shape;53;g2a91858438b_0_0"/>
          <p:cNvSpPr/>
          <p:nvPr/>
        </p:nvSpPr>
        <p:spPr>
          <a:xfrm>
            <a:off x="6304085" y="5194261"/>
            <a:ext cx="5887800" cy="1127400"/>
          </a:xfrm>
          <a:prstGeom prst="rect">
            <a:avLst/>
          </a:prstGeom>
          <a:solidFill>
            <a:srgbClr val="B0C528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g2a91858438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7384" y="5503338"/>
            <a:ext cx="2086679" cy="48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A984D99-E24A-3966-4E26-6C1BEEC5D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663" y="5394101"/>
            <a:ext cx="2688233" cy="704043"/>
          </a:xfrm>
          <a:prstGeom prst="rect">
            <a:avLst/>
          </a:prstGeom>
        </p:spPr>
      </p:pic>
      <p:pic>
        <p:nvPicPr>
          <p:cNvPr id="7" name="Google Shape;56;g2a91858438b_0_0">
            <a:extLst>
              <a:ext uri="{FF2B5EF4-FFF2-40B4-BE49-F238E27FC236}">
                <a16:creationId xmlns:a16="http://schemas.microsoft.com/office/drawing/2014/main" id="{38A75FCA-C27F-E5FC-B4C7-829CFF34B6B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55113" y="1206391"/>
            <a:ext cx="3297943" cy="539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C0BD2E7A-E5AE-A004-7D01-E1676D2925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058395"/>
              </p:ext>
            </p:extLst>
          </p:nvPr>
        </p:nvGraphicFramePr>
        <p:xfrm>
          <a:off x="446024" y="3679888"/>
          <a:ext cx="11299952" cy="248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232">
                  <a:extLst>
                    <a:ext uri="{9D8B030D-6E8A-4147-A177-3AD203B41FA5}">
                      <a16:colId xmlns:a16="http://schemas.microsoft.com/office/drawing/2014/main" val="2928792252"/>
                    </a:ext>
                  </a:extLst>
                </a:gridCol>
                <a:gridCol w="9697720">
                  <a:extLst>
                    <a:ext uri="{9D8B030D-6E8A-4147-A177-3AD203B41FA5}">
                      <a16:colId xmlns:a16="http://schemas.microsoft.com/office/drawing/2014/main" val="3623338729"/>
                    </a:ext>
                  </a:extLst>
                </a:gridCol>
              </a:tblGrid>
              <a:tr h="621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SPARROW </a:t>
                      </a: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Odolnost měst v situaci výpadku digitální infrastruktury — vývoj a testování nouzových komunikačních systémů pro integrovaný záchranný systém. </a:t>
                      </a: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hlinkClick r:id="rId3"/>
                        </a:rPr>
                        <a:t>www.sparrowproject.eu</a:t>
                      </a: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753244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URBREATH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 Adaptace měst na klimatickou změnu prostřednictvím přírodě blízkých řešení — využití digitálního dvojčete k simulaci dopadů před realizací opatření. 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  <a:hlinkClick r:id="rId4"/>
                        </a:rPr>
                        <a:t>www.urbreath.eu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499174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EUREKA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 Výměna osvědčených postupů mezi evropskými městy a regiony při tvorbě politik směřujících ke klimatické neutralitě. 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  <a:hlinkClick r:id="rId5"/>
                        </a:rPr>
                        <a:t>www.interregeurope.eu/eureka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927100"/>
                  </a:ext>
                </a:extLst>
              </a:tr>
              <a:tr h="6210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GOLIA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</a:rPr>
                        <a:t> Vývoj inovativního modelu řízení městské mobility založeného na datech, participaci veřejnosti a hodnocení dopadu dopravy na zdraví a klima. </a:t>
                      </a:r>
                      <a:r>
                        <a:rPr lang="cs-CZ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  <a:sym typeface="Arial"/>
                          <a:hlinkClick r:id="rId6"/>
                        </a:rPr>
                        <a:t>www.golia-project.eu</a:t>
                      </a:r>
                      <a:endParaRPr lang="cs-CZ" sz="1200" b="0" i="0" u="none" strike="noStrike" cap="none" dirty="0">
                        <a:solidFill>
                          <a:schemeClr val="dk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152647"/>
                  </a:ext>
                </a:extLst>
              </a:tr>
            </a:tbl>
          </a:graphicData>
        </a:graphic>
      </p:graphicFrame>
      <p:pic>
        <p:nvPicPr>
          <p:cNvPr id="8" name="Obrázek 7">
            <a:extLst>
              <a:ext uri="{FF2B5EF4-FFF2-40B4-BE49-F238E27FC236}">
                <a16:creationId xmlns:a16="http://schemas.microsoft.com/office/drawing/2014/main" id="{35C938BC-905B-720F-0AA4-3A5F9C0ED0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25" y="3772490"/>
            <a:ext cx="1229995" cy="46863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23BF650-88F5-0FF5-B10A-5090892386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462" y="5693042"/>
            <a:ext cx="1257935" cy="421640"/>
          </a:xfrm>
          <a:prstGeom prst="rect">
            <a:avLst/>
          </a:prstGeom>
        </p:spPr>
      </p:pic>
      <p:pic>
        <p:nvPicPr>
          <p:cNvPr id="12" name="Obrázek 11" descr="Logo">
            <a:extLst>
              <a:ext uri="{FF2B5EF4-FFF2-40B4-BE49-F238E27FC236}">
                <a16:creationId xmlns:a16="http://schemas.microsoft.com/office/drawing/2014/main" id="{D8E3A5D9-ADAF-0B03-1956-4886ED163C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48" y="4506697"/>
            <a:ext cx="1253490" cy="28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944A9BC6-67DF-05D7-2FFF-4328E527108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62" y="5053579"/>
            <a:ext cx="1336675" cy="476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A4C9DE6C-99F6-51CB-0120-200066DB12C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487" b="1487"/>
          <a:stretch>
            <a:fillRect/>
          </a:stretch>
        </p:blipFill>
        <p:spPr>
          <a:xfrm>
            <a:off x="3011934" y="210313"/>
            <a:ext cx="6168132" cy="3469575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0117188F-5DB8-A359-A316-9C82333266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80066" y="2887251"/>
            <a:ext cx="2038635" cy="447737"/>
          </a:xfrm>
          <a:prstGeom prst="rect">
            <a:avLst/>
          </a:prstGeom>
        </p:spPr>
      </p:pic>
      <p:pic>
        <p:nvPicPr>
          <p:cNvPr id="21" name="Google Shape;167;p7">
            <a:extLst>
              <a:ext uri="{FF2B5EF4-FFF2-40B4-BE49-F238E27FC236}">
                <a16:creationId xmlns:a16="http://schemas.microsoft.com/office/drawing/2014/main" id="{7809EFE1-5FC9-C22B-C290-1E40DDD2CD9F}"/>
              </a:ext>
            </a:extLst>
          </p:cNvPr>
          <p:cNvPicPr preferRelativeResize="0"/>
          <p:nvPr/>
        </p:nvPicPr>
        <p:blipFill rotWithShape="1">
          <a:blip r:embed="rId13">
            <a:alphaModFix amt="1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786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>
            <a:extLst>
              <a:ext uri="{FF2B5EF4-FFF2-40B4-BE49-F238E27FC236}">
                <a16:creationId xmlns:a16="http://schemas.microsoft.com/office/drawing/2014/main" id="{328F8BF3-EAE1-E164-FABD-71CC8CEB8D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4000"/>
          </a:blip>
          <a:srcRect l="23823" t="9288" r="10922" b="6338"/>
          <a:stretch>
            <a:fillRect/>
          </a:stretch>
        </p:blipFill>
        <p:spPr>
          <a:xfrm>
            <a:off x="7018255" y="1702248"/>
            <a:ext cx="4911515" cy="423376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C4B7234-90DB-9E49-5032-96BCB1CAFA18}"/>
              </a:ext>
            </a:extLst>
          </p:cNvPr>
          <p:cNvSpPr txBox="1"/>
          <p:nvPr/>
        </p:nvSpPr>
        <p:spPr>
          <a:xfrm>
            <a:off x="262230" y="1985712"/>
            <a:ext cx="6140196" cy="1758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0C528"/>
              </a:buClr>
              <a:buSzPts val="2800"/>
              <a:buFont typeface="Arial"/>
              <a:buChar char="•"/>
            </a:pPr>
            <a:r>
              <a:rPr lang="it-IT" sz="2800" b="1" i="1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Technologií máme dost, </a:t>
            </a:r>
            <a:r>
              <a:rPr lang="it-IT" sz="2800" b="0" i="1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chybí nám jej</a:t>
            </a:r>
            <a:r>
              <a:rPr lang="cs-CZ" sz="2800" b="0" i="1" u="none" strike="noStrike" cap="none" dirty="0" err="1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ich</a:t>
            </a:r>
            <a:r>
              <a:rPr lang="cs-CZ" sz="2800" b="0" i="1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 </a:t>
            </a:r>
            <a:r>
              <a:rPr lang="it-IT" sz="2800" b="0" i="1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správné využívání.</a:t>
            </a:r>
          </a:p>
          <a:p>
            <a:pPr marL="342900" marR="0" lvl="0" indent="-342900" algn="just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B0C528"/>
              </a:buClr>
              <a:buSzPts val="2800"/>
              <a:buFont typeface="Arial"/>
              <a:buChar char="•"/>
            </a:pPr>
            <a:r>
              <a:rPr lang="it-IT" sz="2800" b="0" i="1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Technologie </a:t>
            </a:r>
            <a:r>
              <a:rPr lang="it-IT" sz="2800" b="1" i="1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bez změny chování </a:t>
            </a:r>
            <a:r>
              <a:rPr lang="it-IT" sz="2800" b="0" i="1" u="none" strike="noStrike" cap="none" dirty="0">
                <a:solidFill>
                  <a:schemeClr val="bg1"/>
                </a:solidFill>
                <a:latin typeface="Georgia" panose="02040502050405020303" pitchFamily="18" charset="0"/>
                <a:ea typeface="Georgia"/>
                <a:cs typeface="Georgia"/>
                <a:sym typeface="Georgia"/>
              </a:rPr>
              <a:t>nebude fungovat.</a:t>
            </a:r>
            <a:endParaRPr lang="cs-CZ" sz="2800" b="0" i="1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Georgia"/>
              <a:cs typeface="Georgia"/>
              <a:sym typeface="Georgia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9CA5D03-9015-5BA2-AA32-4FFFF3211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15" y="6051186"/>
            <a:ext cx="2913757" cy="740826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8B59330B-BA9A-1637-BD60-A8ECD220C7AB}"/>
              </a:ext>
            </a:extLst>
          </p:cNvPr>
          <p:cNvSpPr txBox="1"/>
          <p:nvPr/>
        </p:nvSpPr>
        <p:spPr>
          <a:xfrm>
            <a:off x="2945481" y="6051186"/>
            <a:ext cx="5896767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spcBef>
                <a:spcPts val="900"/>
              </a:spcBef>
            </a:pPr>
            <a:r>
              <a:rPr lang="cs-CZ" sz="1200" dirty="0">
                <a:latin typeface="Georgia" panose="02040502050405020303" pitchFamily="18" charset="0"/>
              </a:rPr>
              <a:t>Financováno Evropskou unií. Vyjádřené názory a stanoviska jsou však pouze názory autora (autorů) a nemusí nutně odrážet názory Evropské unie nebo CINEA. Evropská unie ani poskytovatel grantu za ně nenesou odpovědnost.</a:t>
            </a:r>
            <a:endParaRPr lang="cs-CZ" sz="2400" b="0" i="1" u="none" strike="noStrike" cap="none" dirty="0">
              <a:solidFill>
                <a:schemeClr val="dk1"/>
              </a:solidFill>
              <a:latin typeface="Georgia" panose="02040502050405020303" pitchFamily="18" charset="0"/>
              <a:ea typeface="Georgia"/>
              <a:cs typeface="Georgia"/>
              <a:sym typeface="Georgia"/>
            </a:endParaRP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C20F4C1C-88A8-2C7D-8D3A-BCB5FDADB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8255" y="1433480"/>
            <a:ext cx="4346549" cy="1337151"/>
          </a:xfrm>
        </p:spPr>
        <p:txBody>
          <a:bodyPr>
            <a:noAutofit/>
          </a:bodyPr>
          <a:lstStyle/>
          <a:p>
            <a:r>
              <a:rPr lang="cs-CZ" sz="1200" b="1" dirty="0">
                <a:latin typeface="Georgia" panose="02040502050405020303" pitchFamily="18" charset="0"/>
              </a:rPr>
              <a:t>Program Horizont Evropa</a:t>
            </a:r>
            <a:br>
              <a:rPr lang="cs-CZ" sz="1200" b="1" dirty="0">
                <a:latin typeface="Georgia" panose="02040502050405020303" pitchFamily="18" charset="0"/>
              </a:rPr>
            </a:br>
            <a:r>
              <a:rPr lang="cs-CZ" sz="1200" b="1" dirty="0">
                <a:latin typeface="Georgia" panose="02040502050405020303" pitchFamily="18" charset="0"/>
              </a:rPr>
              <a:t>ID grantové smlouvy:</a:t>
            </a:r>
            <a:r>
              <a:rPr lang="cs-CZ" sz="1200" dirty="0">
                <a:latin typeface="Georgia" panose="02040502050405020303" pitchFamily="18" charset="0"/>
              </a:rPr>
              <a:t> 101096464</a:t>
            </a:r>
            <a:br>
              <a:rPr lang="cs-CZ" sz="1200" dirty="0">
                <a:latin typeface="Georgia" panose="02040502050405020303" pitchFamily="18" charset="0"/>
              </a:rPr>
            </a:br>
            <a:r>
              <a:rPr lang="cs-CZ" sz="1200" b="1" dirty="0">
                <a:latin typeface="Georgia" panose="02040502050405020303" pitchFamily="18" charset="0"/>
              </a:rPr>
              <a:t>Počáteční datum:</a:t>
            </a:r>
            <a:r>
              <a:rPr lang="cs-CZ" sz="1200" dirty="0">
                <a:latin typeface="Georgia" panose="02040502050405020303" pitchFamily="18" charset="0"/>
              </a:rPr>
              <a:t> 1. ledna 2023</a:t>
            </a:r>
            <a:br>
              <a:rPr lang="cs-CZ" sz="1200" dirty="0">
                <a:latin typeface="Georgia" panose="02040502050405020303" pitchFamily="18" charset="0"/>
              </a:rPr>
            </a:br>
            <a:r>
              <a:rPr lang="cs-CZ" sz="1200" b="1" dirty="0">
                <a:latin typeface="Georgia" panose="02040502050405020303" pitchFamily="18" charset="0"/>
              </a:rPr>
              <a:t>Koncové datum:</a:t>
            </a:r>
            <a:r>
              <a:rPr lang="cs-CZ" sz="1200" dirty="0">
                <a:latin typeface="Georgia" panose="02040502050405020303" pitchFamily="18" charset="0"/>
              </a:rPr>
              <a:t> 31. prosince 2026</a:t>
            </a:r>
            <a:br>
              <a:rPr lang="cs-CZ" sz="1200" dirty="0">
                <a:latin typeface="Georgia" panose="02040502050405020303" pitchFamily="18" charset="0"/>
              </a:rPr>
            </a:br>
            <a:r>
              <a:rPr lang="cs-CZ" sz="1200" b="1" dirty="0">
                <a:latin typeface="Georgia" panose="02040502050405020303" pitchFamily="18" charset="0"/>
              </a:rPr>
              <a:t>Celkové náklady:</a:t>
            </a:r>
            <a:r>
              <a:rPr lang="cs-CZ" sz="1200" dirty="0">
                <a:latin typeface="Georgia" panose="02040502050405020303" pitchFamily="18" charset="0"/>
              </a:rPr>
              <a:t> €11 448 781,25</a:t>
            </a:r>
            <a:br>
              <a:rPr lang="cs-CZ" sz="1200" dirty="0">
                <a:latin typeface="Georgia" panose="02040502050405020303" pitchFamily="18" charset="0"/>
              </a:rPr>
            </a:br>
            <a:r>
              <a:rPr lang="cs-CZ" sz="1200" b="1" dirty="0">
                <a:latin typeface="Georgia" panose="02040502050405020303" pitchFamily="18" charset="0"/>
              </a:rPr>
              <a:t>Příspěvek EU:</a:t>
            </a:r>
            <a:r>
              <a:rPr lang="cs-CZ" sz="1200" dirty="0">
                <a:latin typeface="Georgia" panose="02040502050405020303" pitchFamily="18" charset="0"/>
              </a:rPr>
              <a:t> €11 031 776,50</a:t>
            </a:r>
            <a:br>
              <a:rPr lang="cs-CZ" sz="1200" dirty="0">
                <a:latin typeface="Georgia" panose="02040502050405020303" pitchFamily="18" charset="0"/>
              </a:rPr>
            </a:br>
            <a:r>
              <a:rPr lang="cs-CZ" sz="1200" b="1" dirty="0">
                <a:latin typeface="Georgia" panose="02040502050405020303" pitchFamily="18" charset="0"/>
              </a:rPr>
              <a:t>Koordinuje:</a:t>
            </a:r>
            <a:r>
              <a:rPr lang="cs-CZ" sz="1200" dirty="0">
                <a:latin typeface="Georgia" panose="02040502050405020303" pitchFamily="18" charset="0"/>
              </a:rPr>
              <a:t> ANCI TOSCANA ASSOCIAZIONE, Itálie</a:t>
            </a:r>
            <a:br>
              <a:rPr lang="cs-CZ" sz="1200" dirty="0">
                <a:latin typeface="Georgia" panose="02040502050405020303" pitchFamily="18" charset="0"/>
              </a:rPr>
            </a:br>
            <a:r>
              <a:rPr lang="cs-CZ" sz="1200" b="1" dirty="0">
                <a:latin typeface="Georgia" panose="02040502050405020303" pitchFamily="18" charset="0"/>
              </a:rPr>
              <a:t>Role SITMP:</a:t>
            </a:r>
            <a:r>
              <a:rPr lang="cs-CZ" sz="1200" dirty="0">
                <a:latin typeface="Georgia" panose="02040502050405020303" pitchFamily="18" charset="0"/>
              </a:rPr>
              <a:t> „</a:t>
            </a:r>
            <a:r>
              <a:rPr lang="cs-CZ" sz="1200" dirty="0" err="1">
                <a:latin typeface="Georgia" panose="02040502050405020303" pitchFamily="18" charset="0"/>
              </a:rPr>
              <a:t>follower</a:t>
            </a:r>
            <a:r>
              <a:rPr lang="cs-CZ" sz="1200" dirty="0">
                <a:latin typeface="Georgia" panose="02040502050405020303" pitchFamily="18" charset="0"/>
              </a:rPr>
              <a:t> city“</a:t>
            </a:r>
          </a:p>
        </p:txBody>
      </p:sp>
    </p:spTree>
    <p:extLst>
      <p:ext uri="{BB962C8B-B14F-4D97-AF65-F5344CB8AC3E}">
        <p14:creationId xmlns:p14="http://schemas.microsoft.com/office/powerpoint/2010/main" val="384157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7827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/>
          <p:nvPr/>
        </p:nvSpPr>
        <p:spPr>
          <a:xfrm>
            <a:off x="477393" y="320238"/>
            <a:ext cx="11867007" cy="1259967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 txBox="1">
            <a:spLocks noGrp="1"/>
          </p:cNvSpPr>
          <p:nvPr>
            <p:ph type="body" idx="2"/>
          </p:nvPr>
        </p:nvSpPr>
        <p:spPr>
          <a:xfrm>
            <a:off x="371746" y="1759250"/>
            <a:ext cx="11640549" cy="462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46100" lvl="0" indent="-457200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Definice</a:t>
            </a:r>
            <a:r>
              <a:rPr lang="fr-FR" b="1" dirty="0">
                <a:solidFill>
                  <a:srgbClr val="32669B"/>
                </a:solidFill>
                <a:latin typeface="Georgia" panose="02040502050405020303" pitchFamily="18" charset="0"/>
              </a:rPr>
              <a:t> </a:t>
            </a: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problému</a:t>
            </a:r>
            <a:r>
              <a:rPr lang="cs-CZ" b="1" dirty="0">
                <a:solidFill>
                  <a:srgbClr val="32669B"/>
                </a:solidFill>
                <a:latin typeface="Georgia" panose="02040502050405020303" pitchFamily="18" charset="0"/>
              </a:rPr>
              <a:t>: </a:t>
            </a:r>
            <a:r>
              <a:rPr lang="cs-CZ" dirty="0">
                <a:latin typeface="Georgia" panose="02040502050405020303" pitchFamily="18" charset="0"/>
              </a:rPr>
              <a:t>STARTUPUJ (komunita SŠ, „</a:t>
            </a:r>
            <a:r>
              <a:rPr lang="cs-CZ" dirty="0" err="1">
                <a:latin typeface="Georgia" panose="02040502050405020303" pitchFamily="18" charset="0"/>
              </a:rPr>
              <a:t>young</a:t>
            </a:r>
            <a:r>
              <a:rPr lang="cs-CZ" dirty="0">
                <a:latin typeface="Georgia" panose="02040502050405020303" pitchFamily="18" charset="0"/>
              </a:rPr>
              <a:t> </a:t>
            </a:r>
            <a:r>
              <a:rPr lang="cs-CZ" dirty="0" err="1">
                <a:latin typeface="Georgia" panose="02040502050405020303" pitchFamily="18" charset="0"/>
              </a:rPr>
              <a:t>influencers</a:t>
            </a:r>
            <a:r>
              <a:rPr lang="cs-CZ" dirty="0">
                <a:latin typeface="Georgia" panose="02040502050405020303" pitchFamily="18" charset="0"/>
              </a:rPr>
              <a:t>“, výběr pilotních škol), měření výchozího stavu (</a:t>
            </a:r>
            <a:r>
              <a:rPr lang="cs-CZ" dirty="0" err="1">
                <a:latin typeface="Georgia" panose="02040502050405020303" pitchFamily="18" charset="0"/>
                <a:hlinkClick r:id="rId4"/>
              </a:rPr>
              <a:t>Telraam</a:t>
            </a:r>
            <a:r>
              <a:rPr lang="cs-CZ" dirty="0">
                <a:latin typeface="Georgia" panose="02040502050405020303" pitchFamily="18" charset="0"/>
                <a:hlinkClick r:id="rId4"/>
              </a:rPr>
              <a:t>, </a:t>
            </a:r>
            <a:r>
              <a:rPr lang="cs-CZ" dirty="0">
                <a:latin typeface="Georgia" panose="02040502050405020303" pitchFamily="18" charset="0"/>
                <a:hlinkClick r:id="rId5"/>
              </a:rPr>
              <a:t>AG Data, </a:t>
            </a:r>
            <a:r>
              <a:rPr lang="cs-CZ" dirty="0" err="1">
                <a:latin typeface="Georgia" panose="02040502050405020303" pitchFamily="18" charset="0"/>
                <a:hlinkClick r:id="rId6"/>
              </a:rPr>
              <a:t>Jalud</a:t>
            </a:r>
            <a:r>
              <a:rPr lang="cs-CZ" dirty="0">
                <a:latin typeface="Georgia" panose="02040502050405020303" pitchFamily="18" charset="0"/>
                <a:hlinkClick r:id="rId6"/>
              </a:rPr>
              <a:t> </a:t>
            </a:r>
            <a:r>
              <a:rPr lang="cs-CZ" dirty="0" err="1">
                <a:latin typeface="Georgia" panose="02040502050405020303" pitchFamily="18" charset="0"/>
                <a:hlinkClick r:id="rId6"/>
              </a:rPr>
              <a:t>Embedded</a:t>
            </a:r>
            <a:r>
              <a:rPr lang="cs-CZ" dirty="0">
                <a:latin typeface="Georgia" panose="02040502050405020303" pitchFamily="18" charset="0"/>
              </a:rPr>
              <a:t>)</a:t>
            </a:r>
            <a:endParaRPr dirty="0">
              <a:latin typeface="Georgia" panose="02040502050405020303" pitchFamily="18" charset="0"/>
            </a:endParaRPr>
          </a:p>
          <a:p>
            <a:pPr marL="546100" lvl="0" indent="-4572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Inovativní</a:t>
            </a:r>
            <a:r>
              <a:rPr lang="fr-FR" b="1" dirty="0">
                <a:solidFill>
                  <a:srgbClr val="32669B"/>
                </a:solidFill>
                <a:latin typeface="Georgia" panose="02040502050405020303" pitchFamily="18" charset="0"/>
              </a:rPr>
              <a:t> </a:t>
            </a: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veřejná</a:t>
            </a:r>
            <a:r>
              <a:rPr lang="fr-FR" b="1" dirty="0">
                <a:solidFill>
                  <a:srgbClr val="32669B"/>
                </a:solidFill>
                <a:latin typeface="Georgia" panose="02040502050405020303" pitchFamily="18" charset="0"/>
              </a:rPr>
              <a:t> </a:t>
            </a: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zakázka</a:t>
            </a:r>
            <a:r>
              <a:rPr lang="fr-FR" b="1" dirty="0">
                <a:solidFill>
                  <a:srgbClr val="32669B"/>
                </a:solidFill>
                <a:latin typeface="Georgia" panose="02040502050405020303" pitchFamily="18" charset="0"/>
              </a:rPr>
              <a:t>:</a:t>
            </a:r>
            <a:r>
              <a:rPr lang="cs-CZ" b="1" dirty="0">
                <a:solidFill>
                  <a:srgbClr val="32669B"/>
                </a:solidFill>
                <a:latin typeface="Georgia" panose="02040502050405020303" pitchFamily="18" charset="0"/>
              </a:rPr>
              <a:t> </a:t>
            </a:r>
            <a:r>
              <a:rPr lang="cs-CZ" dirty="0">
                <a:latin typeface="Georgia" panose="02040502050405020303" pitchFamily="18" charset="0"/>
                <a:hlinkClick r:id="rId6"/>
              </a:rPr>
              <a:t>PMC + evropský tendr </a:t>
            </a:r>
            <a:r>
              <a:rPr lang="cs-CZ" dirty="0">
                <a:latin typeface="Georgia" panose="02040502050405020303" pitchFamily="18" charset="0"/>
              </a:rPr>
              <a:t>(kritéria, interoperabilita, změna myšlení)</a:t>
            </a:r>
            <a:endParaRPr dirty="0">
              <a:latin typeface="Georgia" panose="02040502050405020303" pitchFamily="18" charset="0"/>
            </a:endParaRPr>
          </a:p>
          <a:p>
            <a:pPr marL="546100" lvl="0" indent="-4572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Nasazení</a:t>
            </a:r>
            <a:r>
              <a:rPr lang="fr-FR" b="1" dirty="0">
                <a:solidFill>
                  <a:srgbClr val="32669B"/>
                </a:solidFill>
                <a:latin typeface="Georgia" panose="02040502050405020303" pitchFamily="18" charset="0"/>
              </a:rPr>
              <a:t> v </a:t>
            </a: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praxi</a:t>
            </a:r>
            <a:r>
              <a:rPr lang="fr-FR" b="1" dirty="0">
                <a:solidFill>
                  <a:srgbClr val="32669B"/>
                </a:solidFill>
                <a:latin typeface="Georgia" panose="02040502050405020303" pitchFamily="18" charset="0"/>
              </a:rPr>
              <a:t>: </a:t>
            </a:r>
            <a:r>
              <a:rPr lang="fr-FR" dirty="0">
                <a:latin typeface="Georgia" panose="02040502050405020303" pitchFamily="18" charset="0"/>
              </a:rPr>
              <a:t>9 - 12/2026</a:t>
            </a:r>
            <a:endParaRPr dirty="0">
              <a:latin typeface="Georgia" panose="02040502050405020303" pitchFamily="18" charset="0"/>
            </a:endParaRPr>
          </a:p>
          <a:p>
            <a:pPr marL="546100" lvl="0" indent="-4572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Měření</a:t>
            </a:r>
            <a:r>
              <a:rPr lang="fr-FR" b="1" dirty="0">
                <a:solidFill>
                  <a:srgbClr val="32669B"/>
                </a:solidFill>
                <a:latin typeface="Georgia" panose="02040502050405020303" pitchFamily="18" charset="0"/>
              </a:rPr>
              <a:t> </a:t>
            </a:r>
            <a:r>
              <a:rPr lang="fr-FR" b="1" dirty="0" err="1">
                <a:solidFill>
                  <a:srgbClr val="32669B"/>
                </a:solidFill>
                <a:latin typeface="Georgia" panose="02040502050405020303" pitchFamily="18" charset="0"/>
              </a:rPr>
              <a:t>dopadů</a:t>
            </a:r>
            <a:endParaRPr b="1" dirty="0">
              <a:solidFill>
                <a:srgbClr val="32669B"/>
              </a:solidFill>
              <a:latin typeface="Georgia" panose="02040502050405020303" pitchFamily="18" charset="0"/>
            </a:endParaRPr>
          </a:p>
        </p:txBody>
      </p:sp>
      <p:grpSp>
        <p:nvGrpSpPr>
          <p:cNvPr id="65" name="Google Shape;65;p1"/>
          <p:cNvGrpSpPr/>
          <p:nvPr/>
        </p:nvGrpSpPr>
        <p:grpSpPr>
          <a:xfrm>
            <a:off x="1796354" y="4743933"/>
            <a:ext cx="8896978" cy="961835"/>
            <a:chOff x="4130" y="2357348"/>
            <a:chExt cx="8896978" cy="961835"/>
          </a:xfrm>
        </p:grpSpPr>
        <p:sp>
          <p:nvSpPr>
            <p:cNvPr id="66" name="Google Shape;66;p1"/>
            <p:cNvSpPr/>
            <p:nvPr/>
          </p:nvSpPr>
          <p:spPr>
            <a:xfrm>
              <a:off x="4130" y="2357348"/>
              <a:ext cx="2404588" cy="961835"/>
            </a:xfrm>
            <a:prstGeom prst="chevron">
              <a:avLst>
                <a:gd name="adj" fmla="val 50000"/>
              </a:avLst>
            </a:prstGeom>
            <a:solidFill>
              <a:srgbClr val="007BA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 txBox="1"/>
            <p:nvPr/>
          </p:nvSpPr>
          <p:spPr>
            <a:xfrm>
              <a:off x="485048" y="2357348"/>
              <a:ext cx="1442753" cy="961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4000" tIns="28000" rIns="28000" bIns="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Definice</a:t>
              </a:r>
              <a:r>
                <a:rPr lang="fr-FR" sz="2100" b="0" i="0" u="none" strike="noStrike" cap="none" dirty="0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 </a:t>
              </a: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problému</a:t>
              </a:r>
              <a:endParaRPr dirty="0">
                <a:latin typeface="Georgia" panose="02040502050405020303" pitchFamily="18" charset="0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2168260" y="2357348"/>
              <a:ext cx="2404588" cy="961835"/>
            </a:xfrm>
            <a:prstGeom prst="chevron">
              <a:avLst>
                <a:gd name="adj" fmla="val 50000"/>
              </a:avLst>
            </a:prstGeom>
            <a:solidFill>
              <a:srgbClr val="007BA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 txBox="1"/>
            <p:nvPr/>
          </p:nvSpPr>
          <p:spPr>
            <a:xfrm>
              <a:off x="2649178" y="2357348"/>
              <a:ext cx="1442753" cy="961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4000" tIns="28000" rIns="28000" bIns="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Inovativní</a:t>
              </a:r>
              <a:r>
                <a:rPr lang="fr-FR" sz="2100" b="0" i="0" u="none" strike="noStrike" cap="none" dirty="0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 </a:t>
              </a: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veřejná</a:t>
              </a:r>
              <a:r>
                <a:rPr lang="fr-FR" sz="2100" b="0" i="0" u="none" strike="noStrike" cap="none" dirty="0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 </a:t>
              </a: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zakázka</a:t>
              </a:r>
              <a:endParaRPr dirty="0">
                <a:latin typeface="Georgia" panose="02040502050405020303" pitchFamily="18" charset="0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4332390" y="2357348"/>
              <a:ext cx="2404588" cy="961835"/>
            </a:xfrm>
            <a:prstGeom prst="chevron">
              <a:avLst>
                <a:gd name="adj" fmla="val 50000"/>
              </a:avLst>
            </a:prstGeom>
            <a:solidFill>
              <a:srgbClr val="007BA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 txBox="1"/>
            <p:nvPr/>
          </p:nvSpPr>
          <p:spPr>
            <a:xfrm>
              <a:off x="4813308" y="2357348"/>
              <a:ext cx="1442753" cy="961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4000" tIns="28000" rIns="28000" bIns="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Nasazení</a:t>
              </a:r>
              <a:r>
                <a:rPr lang="fr-FR" sz="2100" b="0" i="0" u="none" strike="noStrike" cap="none" dirty="0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 </a:t>
              </a:r>
              <a:endParaRPr dirty="0">
                <a:latin typeface="Georgia" panose="02040502050405020303" pitchFamily="18" charset="0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35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fr-FR" sz="2100" b="0" i="0" u="none" strike="noStrike" cap="none" dirty="0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v </a:t>
              </a: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praxi</a:t>
              </a:r>
              <a:endParaRPr dirty="0">
                <a:latin typeface="Georgia" panose="02040502050405020303" pitchFamily="18" charset="0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96520" y="2357348"/>
              <a:ext cx="2404588" cy="961835"/>
            </a:xfrm>
            <a:prstGeom prst="chevron">
              <a:avLst>
                <a:gd name="adj" fmla="val 50000"/>
              </a:avLst>
            </a:prstGeom>
            <a:solidFill>
              <a:srgbClr val="007BA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 txBox="1"/>
            <p:nvPr/>
          </p:nvSpPr>
          <p:spPr>
            <a:xfrm>
              <a:off x="6977438" y="2357348"/>
              <a:ext cx="1442753" cy="961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4000" tIns="28000" rIns="28000" bIns="28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Měření</a:t>
              </a:r>
              <a:r>
                <a:rPr lang="fr-FR" sz="2100" b="0" i="0" u="none" strike="noStrike" cap="none" dirty="0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 </a:t>
              </a:r>
              <a:r>
                <a:rPr lang="fr-FR" sz="2100" b="0" i="0" u="none" strike="noStrike" cap="none" dirty="0" err="1">
                  <a:solidFill>
                    <a:schemeClr val="lt1"/>
                  </a:solidFill>
                  <a:latin typeface="Georgia" panose="02040502050405020303" pitchFamily="18" charset="0"/>
                  <a:ea typeface="Corbel"/>
                  <a:cs typeface="Corbel"/>
                  <a:sym typeface="Corbel"/>
                </a:rPr>
                <a:t>dopadů</a:t>
              </a:r>
              <a:endParaRPr dirty="0">
                <a:latin typeface="Georgia" panose="02040502050405020303" pitchFamily="18" charset="0"/>
              </a:endParaRPr>
            </a:p>
          </p:txBody>
        </p:sp>
      </p:grpSp>
      <p:sp>
        <p:nvSpPr>
          <p:cNvPr id="76" name="Google Shape;76;p1"/>
          <p:cNvSpPr txBox="1"/>
          <p:nvPr/>
        </p:nvSpPr>
        <p:spPr>
          <a:xfrm>
            <a:off x="619935" y="375170"/>
            <a:ext cx="1139235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„Je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důležité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přelstít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lidskou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lenost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,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nad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kterou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můžeme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vyhrát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tím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,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že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z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toho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uděláme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32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zábavu</a:t>
            </a:r>
            <a:r>
              <a:rPr lang="fr-FR" sz="3200" b="1" dirty="0">
                <a:solidFill>
                  <a:srgbClr val="0177A9"/>
                </a:solidFill>
                <a:latin typeface="Georgia" panose="02040502050405020303" pitchFamily="18" charset="0"/>
              </a:rPr>
              <a:t>.“</a:t>
            </a:r>
            <a:endParaRPr lang="fr-FR" sz="1200" dirty="0">
              <a:latin typeface="Georgia" panose="02040502050405020303" pitchFamily="18" charset="0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1" u="none" strike="noStrike" cap="none" dirty="0" err="1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Neznámý</a:t>
            </a:r>
            <a:r>
              <a:rPr lang="fr-FR" sz="1600" b="0" i="1" u="none" strike="noStrike" cap="none" dirty="0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 </a:t>
            </a:r>
            <a:r>
              <a:rPr lang="fr-FR" sz="1600" b="0" i="1" u="none" strike="noStrike" cap="none" dirty="0" err="1">
                <a:solidFill>
                  <a:srgbClr val="0177A9"/>
                </a:solidFill>
                <a:latin typeface="Georgia" panose="02040502050405020303" pitchFamily="18" charset="0"/>
                <a:ea typeface="Corbel"/>
                <a:cs typeface="Corbel"/>
                <a:sym typeface="Corbel"/>
              </a:rPr>
              <a:t>student</a:t>
            </a:r>
            <a:endParaRPr sz="1600" b="0" i="1" u="none" strike="noStrike" cap="none" dirty="0">
              <a:solidFill>
                <a:srgbClr val="0177A9"/>
              </a:solidFill>
              <a:latin typeface="Georgia" panose="02040502050405020303" pitchFamily="18" charset="0"/>
              <a:ea typeface="Corbel"/>
              <a:cs typeface="Corbel"/>
              <a:sym typeface="Corbel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7230FFE-3BE4-4051-FFAF-6EDD00E8F2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1169" y="5657131"/>
            <a:ext cx="961835" cy="961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67;p7">
            <a:extLst>
              <a:ext uri="{FF2B5EF4-FFF2-40B4-BE49-F238E27FC236}">
                <a16:creationId xmlns:a16="http://schemas.microsoft.com/office/drawing/2014/main" id="{9B5A9526-7115-2B51-442A-128614B5D585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1F1EE2F-2740-0595-52F1-26D36860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731348"/>
          </a:xfrm>
        </p:spPr>
        <p:txBody>
          <a:bodyPr/>
          <a:lstStyle/>
          <a:p>
            <a:r>
              <a:rPr lang="cs-CZ" dirty="0">
                <a:latin typeface="Georgia" panose="02040502050405020303" pitchFamily="18" charset="0"/>
              </a:rPr>
              <a:t>2 pilotní školy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ECDA9B-3238-886C-482C-5C4FA1C1A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893" y="1119216"/>
            <a:ext cx="5334126" cy="16983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1700" b="1" dirty="0">
                <a:latin typeface="Georgia" panose="02040502050405020303" pitchFamily="18" charset="0"/>
              </a:rPr>
              <a:t>25. ZŠ Plzeň </a:t>
            </a:r>
            <a:r>
              <a:rPr lang="cs-CZ" sz="1700" dirty="0">
                <a:latin typeface="Georgia" panose="02040502050405020303" pitchFamily="18" charset="0"/>
              </a:rPr>
              <a:t>- </a:t>
            </a:r>
            <a:r>
              <a:rPr lang="cs-CZ" sz="1700" b="1" dirty="0">
                <a:latin typeface="Georgia" panose="02040502050405020303" pitchFamily="18" charset="0"/>
              </a:rPr>
              <a:t>větší, </a:t>
            </a:r>
            <a:r>
              <a:rPr lang="cs-CZ" sz="1700" dirty="0">
                <a:latin typeface="Georgia" panose="02040502050405020303" pitchFamily="18" charset="0"/>
              </a:rPr>
              <a:t>etablovaná instituce; experimentování a inovace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700" b="1" dirty="0">
                <a:latin typeface="Georgia" panose="02040502050405020303" pitchFamily="18" charset="0"/>
              </a:rPr>
              <a:t>Kapacita:</a:t>
            </a:r>
            <a:r>
              <a:rPr lang="cs-CZ" sz="1700" dirty="0">
                <a:latin typeface="Georgia" panose="02040502050405020303" pitchFamily="18" charset="0"/>
              </a:rPr>
              <a:t> 960 žáků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700" b="1" dirty="0">
                <a:latin typeface="Georgia" panose="02040502050405020303" pitchFamily="18" charset="0"/>
              </a:rPr>
              <a:t>Poloha:</a:t>
            </a:r>
            <a:r>
              <a:rPr lang="cs-CZ" sz="1700" dirty="0">
                <a:latin typeface="Georgia" panose="02040502050405020303" pitchFamily="18" charset="0"/>
              </a:rPr>
              <a:t> Městský obvod Plzeň 2 (Slovany), Chválenická 17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DF58391-1502-C94D-527C-47B1C52A9C3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35983" y="1119216"/>
            <a:ext cx="5334124" cy="1698326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cs-CZ" sz="6800" b="1" dirty="0">
                <a:latin typeface="Georgia" panose="02040502050405020303" pitchFamily="18" charset="0"/>
              </a:rPr>
              <a:t>Tyršova ŽS a MŠ </a:t>
            </a:r>
            <a:r>
              <a:rPr lang="cs-CZ" sz="6800" dirty="0">
                <a:latin typeface="Georgia" panose="02040502050405020303" pitchFamily="18" charset="0"/>
              </a:rPr>
              <a:t>(227 celkem) — </a:t>
            </a:r>
            <a:r>
              <a:rPr lang="cs-CZ" sz="6800" b="1" dirty="0">
                <a:latin typeface="Georgia" panose="02040502050405020303" pitchFamily="18" charset="0"/>
              </a:rPr>
              <a:t>malá, </a:t>
            </a:r>
            <a:r>
              <a:rPr lang="cs-CZ" sz="6800" dirty="0">
                <a:latin typeface="Georgia" panose="02040502050405020303" pitchFamily="18" charset="0"/>
              </a:rPr>
              <a:t>venkovštější poloha, lokální komunita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cs-CZ" sz="6800" b="1" dirty="0">
                <a:latin typeface="Georgia" panose="02040502050405020303" pitchFamily="18" charset="0"/>
              </a:rPr>
              <a:t>Kapacita:</a:t>
            </a:r>
            <a:r>
              <a:rPr lang="cs-CZ" sz="6800" dirty="0">
                <a:latin typeface="Georgia" panose="02040502050405020303" pitchFamily="18" charset="0"/>
              </a:rPr>
              <a:t> 153 žáků ZŠ + 74 MŠ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cs-CZ" sz="6800" b="1" dirty="0">
                <a:latin typeface="Georgia" panose="02040502050405020303" pitchFamily="18" charset="0"/>
              </a:rPr>
              <a:t>Poloha:</a:t>
            </a:r>
            <a:r>
              <a:rPr lang="cs-CZ" sz="6800" dirty="0">
                <a:latin typeface="Georgia" panose="02040502050405020303" pitchFamily="18" charset="0"/>
              </a:rPr>
              <a:t> Městský obvod Plzeň 8 (Černice), </a:t>
            </a:r>
            <a:br>
              <a:rPr lang="cs-CZ" sz="6800" dirty="0">
                <a:latin typeface="Georgia" panose="02040502050405020303" pitchFamily="18" charset="0"/>
              </a:rPr>
            </a:br>
            <a:r>
              <a:rPr lang="cs-CZ" sz="6800" dirty="0">
                <a:latin typeface="Georgia" panose="02040502050405020303" pitchFamily="18" charset="0"/>
              </a:rPr>
              <a:t>U Školy 7</a:t>
            </a:r>
          </a:p>
          <a:p>
            <a:pPr marL="88900" indent="0">
              <a:buNone/>
            </a:pPr>
            <a:br>
              <a:rPr lang="cs-CZ" dirty="0"/>
            </a:b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140FF54-B83A-BF1A-C409-954EB1B451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90" t="500" r="490" b="12001"/>
          <a:stretch>
            <a:fillRect/>
          </a:stretch>
        </p:blipFill>
        <p:spPr>
          <a:xfrm>
            <a:off x="6335986" y="2738339"/>
            <a:ext cx="5334124" cy="300044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1861D37-6106-594A-F364-DBC143CF38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61" r="861"/>
          <a:stretch>
            <a:fillRect/>
          </a:stretch>
        </p:blipFill>
        <p:spPr>
          <a:xfrm>
            <a:off x="521890" y="2738339"/>
            <a:ext cx="5334119" cy="30004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5571318-0584-2AC0-97EA-F4BD8225F5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7451" y="5091329"/>
            <a:ext cx="2782649" cy="163168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7897B1F-9951-9D0A-C10E-C1D4878661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3347" y="5091329"/>
            <a:ext cx="2782649" cy="16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9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67;p7">
            <a:extLst>
              <a:ext uri="{FF2B5EF4-FFF2-40B4-BE49-F238E27FC236}">
                <a16:creationId xmlns:a16="http://schemas.microsoft.com/office/drawing/2014/main" id="{278C73C1-A547-BC16-FB72-1EF815320562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734E13C-10AB-86FB-72D2-0A15D0DF9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23" y="170807"/>
            <a:ext cx="11126753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8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67;p7">
            <a:extLst>
              <a:ext uri="{FF2B5EF4-FFF2-40B4-BE49-F238E27FC236}">
                <a16:creationId xmlns:a16="http://schemas.microsoft.com/office/drawing/2014/main" id="{B30500A0-BCA1-146B-955F-AF87C4F893E3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0F37F5F-C2ED-2C99-612E-D87F3A939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470" y="211954"/>
            <a:ext cx="11084658" cy="61663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74E5EAC-A743-EEE9-3086-964E784FA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DE400E-D5A6-A83F-F355-1BCA12BF1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60C9F54-7EC8-D8B8-302C-57DEA6C772F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F9CF1EF-190A-F0DC-129F-06C86DBC8B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3257" y="276087"/>
            <a:ext cx="1577433" cy="1596065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9159C460-240F-548D-049C-2121317BA74B}"/>
              </a:ext>
            </a:extLst>
          </p:cNvPr>
          <p:cNvSpPr txBox="1"/>
          <p:nvPr/>
        </p:nvSpPr>
        <p:spPr>
          <a:xfrm>
            <a:off x="1409700" y="6176963"/>
            <a:ext cx="2878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32669B"/>
                </a:solidFill>
                <a:latin typeface="Georgia" panose="02040502050405020303" pitchFamily="18" charset="0"/>
              </a:rPr>
              <a:t>cestadoskoly.plzen.eu</a:t>
            </a:r>
          </a:p>
        </p:txBody>
      </p:sp>
    </p:spTree>
    <p:extLst>
      <p:ext uri="{BB962C8B-B14F-4D97-AF65-F5344CB8AC3E}">
        <p14:creationId xmlns:p14="http://schemas.microsoft.com/office/powerpoint/2010/main" val="26997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67;p7">
            <a:extLst>
              <a:ext uri="{FF2B5EF4-FFF2-40B4-BE49-F238E27FC236}">
                <a16:creationId xmlns:a16="http://schemas.microsoft.com/office/drawing/2014/main" id="{FEAAA6AC-2C19-10A4-13CA-D01BDEDC27F0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86B7377-ABE2-4A50-6FC0-3ACF7ABE5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9CBC360-CA9A-28F0-D769-D8D357117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C65935D-9CBF-EBCB-127D-A36CDB8153E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813EC91-B66E-5D46-F020-057B95911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317" y="264303"/>
            <a:ext cx="4987869" cy="628296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1198ACA5-8D08-1FE6-F80B-232D1202D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956" y="247017"/>
            <a:ext cx="4442485" cy="630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67;p7">
            <a:extLst>
              <a:ext uri="{FF2B5EF4-FFF2-40B4-BE49-F238E27FC236}">
                <a16:creationId xmlns:a16="http://schemas.microsoft.com/office/drawing/2014/main" id="{A2954BE4-FD8E-89DF-62AD-72EEF6D9F7BB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AD86FE1-60A0-85A3-0303-AD644A984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A520A64-2667-4029-9A2F-81AFBA18A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53C05FD-B090-B145-E433-CCCC0E9D9AF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89303243-3C00-8CA4-DDB4-41938C279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090" y="188375"/>
            <a:ext cx="9169819" cy="6235476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A48D16A3-1081-CFFE-FFC4-B5B37D119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79" y="4164694"/>
            <a:ext cx="1626455" cy="1650821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FCF68C74-9F61-C98C-072C-7B2B945ADFE7}"/>
              </a:ext>
            </a:extLst>
          </p:cNvPr>
          <p:cNvSpPr txBox="1"/>
          <p:nvPr/>
        </p:nvSpPr>
        <p:spPr>
          <a:xfrm>
            <a:off x="1752078" y="5147830"/>
            <a:ext cx="2878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32669B"/>
                </a:solidFill>
                <a:latin typeface="Georgia" panose="02040502050405020303" pitchFamily="18" charset="0"/>
              </a:rPr>
              <a:t>skolniulice.plzen.eu</a:t>
            </a:r>
          </a:p>
        </p:txBody>
      </p:sp>
    </p:spTree>
    <p:extLst>
      <p:ext uri="{BB962C8B-B14F-4D97-AF65-F5344CB8AC3E}">
        <p14:creationId xmlns:p14="http://schemas.microsoft.com/office/powerpoint/2010/main" val="124226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AEF96D-EDA1-DDC6-64F0-0583D9C5F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173" y="4454113"/>
            <a:ext cx="9371949" cy="1183566"/>
          </a:xfrm>
        </p:spPr>
        <p:txBody>
          <a:bodyPr/>
          <a:lstStyle/>
          <a:p>
            <a:r>
              <a:rPr lang="cs-CZ" sz="2400" b="1" dirty="0">
                <a:latin typeface="Georgia" panose="02040502050405020303" pitchFamily="18" charset="0"/>
              </a:rPr>
              <a:t>Monitoring, měření, vyhodnocení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F691045-FF8D-6D40-08CC-F7FB970B2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9252" y="1016997"/>
            <a:ext cx="4610099" cy="4620682"/>
          </a:xfrm>
        </p:spPr>
        <p:txBody>
          <a:bodyPr/>
          <a:lstStyle/>
          <a:p>
            <a:pPr marL="88900" indent="0">
              <a:buNone/>
            </a:pPr>
            <a:r>
              <a:rPr lang="pl-PL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„Na kole do školy bych nejel v žádném případě.“</a:t>
            </a:r>
            <a:endParaRPr lang="pl-PL" dirty="0">
              <a:latin typeface="Georgia" panose="02040502050405020303" pitchFamily="18" charset="0"/>
            </a:endParaRPr>
          </a:p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9741BAE-4600-FC65-7ECB-10161BC2045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58000" y="1382545"/>
            <a:ext cx="4609775" cy="4620682"/>
          </a:xfrm>
        </p:spPr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„Je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důležité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přelstít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lidskou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lenost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,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nad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kterou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můžeme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vyhrát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tím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,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že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z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toho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uděláme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 </a:t>
            </a:r>
            <a:r>
              <a:rPr lang="fr-FR" sz="2400" b="1" dirty="0" err="1">
                <a:solidFill>
                  <a:srgbClr val="0177A9"/>
                </a:solidFill>
                <a:latin typeface="Georgia" panose="02040502050405020303" pitchFamily="18" charset="0"/>
              </a:rPr>
              <a:t>zábavu</a:t>
            </a:r>
            <a:r>
              <a:rPr lang="fr-FR" sz="2400" b="1" dirty="0">
                <a:solidFill>
                  <a:srgbClr val="0177A9"/>
                </a:solidFill>
                <a:latin typeface="Georgia" panose="02040502050405020303" pitchFamily="18" charset="0"/>
              </a:rPr>
              <a:t>.“</a:t>
            </a:r>
            <a:endParaRPr lang="fr-FR" sz="1050" dirty="0">
              <a:latin typeface="Georgia" panose="02040502050405020303" pitchFamily="18" charset="0"/>
            </a:endParaRPr>
          </a:p>
          <a:p>
            <a:endParaRPr lang="cs-CZ" dirty="0"/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D61EB8C4-0170-44D9-DB7E-59338080C55E}"/>
              </a:ext>
            </a:extLst>
          </p:cNvPr>
          <p:cNvSpPr/>
          <p:nvPr/>
        </p:nvSpPr>
        <p:spPr>
          <a:xfrm>
            <a:off x="3200402" y="1994891"/>
            <a:ext cx="2819399" cy="7406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5E09EEC1-1053-137B-DDA7-C2596D7B8285}"/>
              </a:ext>
            </a:extLst>
          </p:cNvPr>
          <p:cNvSpPr/>
          <p:nvPr/>
        </p:nvSpPr>
        <p:spPr>
          <a:xfrm rot="9847319">
            <a:off x="5708439" y="3766532"/>
            <a:ext cx="2819399" cy="7406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Grafický objekt 8" descr="Obrys zmateného obličeje obrys">
            <a:extLst>
              <a:ext uri="{FF2B5EF4-FFF2-40B4-BE49-F238E27FC236}">
                <a16:creationId xmlns:a16="http://schemas.microsoft.com/office/drawing/2014/main" id="{6EFBE673-2004-5A97-AE7C-C0D9AAAE1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7627" y="1908023"/>
            <a:ext cx="914400" cy="914400"/>
          </a:xfrm>
          <a:prstGeom prst="rect">
            <a:avLst/>
          </a:prstGeom>
        </p:spPr>
      </p:pic>
      <p:pic>
        <p:nvPicPr>
          <p:cNvPr id="11" name="Grafický objekt 10" descr="Obrys andělského obličeje obrys">
            <a:extLst>
              <a:ext uri="{FF2B5EF4-FFF2-40B4-BE49-F238E27FC236}">
                <a16:creationId xmlns:a16="http://schemas.microsoft.com/office/drawing/2014/main" id="{87DA11E0-37CF-A347-DF7E-CA2524CA98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85778" y="3327338"/>
            <a:ext cx="914400" cy="914400"/>
          </a:xfrm>
          <a:prstGeom prst="rect">
            <a:avLst/>
          </a:prstGeom>
        </p:spPr>
      </p:pic>
      <p:pic>
        <p:nvPicPr>
          <p:cNvPr id="13" name="Google Shape;167;p7">
            <a:extLst>
              <a:ext uri="{FF2B5EF4-FFF2-40B4-BE49-F238E27FC236}">
                <a16:creationId xmlns:a16="http://schemas.microsoft.com/office/drawing/2014/main" id="{73CC442B-DE08-2309-9B03-4DF013AF6063}"/>
              </a:ext>
            </a:extLst>
          </p:cNvPr>
          <p:cNvPicPr preferRelativeResize="0"/>
          <p:nvPr/>
        </p:nvPicPr>
        <p:blipFill rotWithShape="1">
          <a:blip r:embed="rId7">
            <a:alphaModFix amt="13000"/>
          </a:blip>
          <a:srcRect/>
          <a:stretch/>
        </p:blipFill>
        <p:spPr>
          <a:xfrm>
            <a:off x="-192024" y="0"/>
            <a:ext cx="1248114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607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67;p7">
            <a:extLst>
              <a:ext uri="{FF2B5EF4-FFF2-40B4-BE49-F238E27FC236}">
                <a16:creationId xmlns:a16="http://schemas.microsoft.com/office/drawing/2014/main" id="{62E37941-8F5F-9A6A-3F74-A8C30C40A70E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/>
          <a:stretch/>
        </p:blipFill>
        <p:spPr>
          <a:xfrm>
            <a:off x="-192024" y="0"/>
            <a:ext cx="1240596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C551B9FA-7F37-074E-02AB-7244C9BB5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Georgia" panose="02040502050405020303" pitchFamily="18" charset="0"/>
              </a:rPr>
              <a:t>Co jsme se naučili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DA600A3-0B28-3C03-AA20-2C9480FB50C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8890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8" name="Grafický objekt 7" descr="Obrys zmateného obličeje obrys">
            <a:extLst>
              <a:ext uri="{FF2B5EF4-FFF2-40B4-BE49-F238E27FC236}">
                <a16:creationId xmlns:a16="http://schemas.microsoft.com/office/drawing/2014/main" id="{34B54120-48E3-33C0-15D3-B633625A9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300" y="1556281"/>
            <a:ext cx="914400" cy="914400"/>
          </a:xfrm>
          <a:prstGeom prst="rect">
            <a:avLst/>
          </a:prstGeom>
        </p:spPr>
      </p:pic>
      <p:pic>
        <p:nvPicPr>
          <p:cNvPr id="10" name="Grafický objekt 9" descr="Obrys andělského obličeje obrys">
            <a:extLst>
              <a:ext uri="{FF2B5EF4-FFF2-40B4-BE49-F238E27FC236}">
                <a16:creationId xmlns:a16="http://schemas.microsoft.com/office/drawing/2014/main" id="{88B4C63C-4CCF-E63F-7DA5-D6E3E24E01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34376" y="1556281"/>
            <a:ext cx="914400" cy="914400"/>
          </a:xfrm>
          <a:prstGeom prst="rect">
            <a:avLst/>
          </a:prstGeom>
        </p:spPr>
      </p:pic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82167C44-BD0D-07C1-B2E8-9B3CBB91E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758875"/>
              </p:ext>
            </p:extLst>
          </p:nvPr>
        </p:nvGraphicFramePr>
        <p:xfrm>
          <a:off x="1644722" y="1543741"/>
          <a:ext cx="8946430" cy="3931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473215">
                  <a:extLst>
                    <a:ext uri="{9D8B030D-6E8A-4147-A177-3AD203B41FA5}">
                      <a16:colId xmlns:a16="http://schemas.microsoft.com/office/drawing/2014/main" val="1326855484"/>
                    </a:ext>
                  </a:extLst>
                </a:gridCol>
                <a:gridCol w="4473215">
                  <a:extLst>
                    <a:ext uri="{9D8B030D-6E8A-4147-A177-3AD203B41FA5}">
                      <a16:colId xmlns:a16="http://schemas.microsoft.com/office/drawing/2014/main" val="1505144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b="1" dirty="0">
                          <a:latin typeface="Georgia" panose="02040502050405020303" pitchFamily="18" charset="0"/>
                        </a:rPr>
                        <a:t>Na tohle si dejte pozor: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b="1" dirty="0">
                          <a:latin typeface="Georgia" panose="02040502050405020303" pitchFamily="18" charset="0"/>
                        </a:rPr>
                        <a:t>Zkuste: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562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Mezinárodní inovační veřejná zakázka – pouze zahraniční partneři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Požadavek na CZ partnera a komunikace v češtině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(i tak budete muset hodně vysvětlovat)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7287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HW? Interoperabilita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Zvažte jako požadavek do tendru 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014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Experimentování s dětmi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Anonymita, GDPR… 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63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… na poslední chvíli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Mějte dostatečnou časovou rezervu a počítejte se vším 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9884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cs-CZ" dirty="0">
                          <a:latin typeface="Georgia" panose="02040502050405020303" pitchFamily="18" charset="0"/>
                        </a:rPr>
                        <a:t>Zahraniční partneři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URL odkazy na známou doménu (plzen.eu)</a:t>
                      </a:r>
                    </a:p>
                    <a:p>
                      <a:endParaRPr lang="cs-CZ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5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cs-CZ" dirty="0">
                          <a:latin typeface="Georgia" panose="02040502050405020303" pitchFamily="18" charset="0"/>
                        </a:rPr>
                        <a:t>Ne všechna očekávání jsou reálná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Georgia" panose="02040502050405020303" pitchFamily="18" charset="0"/>
                        </a:rPr>
                        <a:t>Komunikace, jaké jsou možnosti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77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 err="1">
                          <a:latin typeface="Georgia" panose="02040502050405020303" pitchFamily="18" charset="0"/>
                        </a:rPr>
                        <a:t>Stakeholders</a:t>
                      </a:r>
                      <a:r>
                        <a:rPr lang="cs-CZ" dirty="0">
                          <a:latin typeface="Georgia" panose="02040502050405020303" pitchFamily="18" charset="0"/>
                        </a:rPr>
                        <a:t> (zúčastněné strany)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dirty="0">
                          <a:latin typeface="Georgia" panose="02040502050405020303" pitchFamily="18" charset="0"/>
                        </a:rPr>
                        <a:t>Učitelé jsou spojenci (Technologií máme dost, chybí nám její správné využívání.)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930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72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/>
          <p:nvPr/>
        </p:nvSpPr>
        <p:spPr>
          <a:xfrm>
            <a:off x="2032000" y="1369907"/>
            <a:ext cx="8128000" cy="41181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 dolor sit amet, consectetur adipiscing elit, sed do eiusmod tempor incididunt ut labore et dolore magna aliqua. Quis ipsum suspendisse ultrices gravida.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Risus commodo viverra maecenas accumsan lacus vel facilisis. </a:t>
            </a:r>
            <a:endParaRPr/>
          </a:p>
        </p:txBody>
      </p:sp>
      <p:sp>
        <p:nvSpPr>
          <p:cNvPr id="169" name="Google Shape;169;p7"/>
          <p:cNvSpPr/>
          <p:nvPr/>
        </p:nvSpPr>
        <p:spPr>
          <a:xfrm>
            <a:off x="2584704" y="3938954"/>
            <a:ext cx="9607296" cy="2382715"/>
          </a:xfrm>
          <a:prstGeom prst="rect">
            <a:avLst/>
          </a:prstGeom>
          <a:solidFill>
            <a:srgbClr val="B0C528">
              <a:alpha val="7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5312" y="4208555"/>
            <a:ext cx="2538010" cy="59043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7"/>
          <p:cNvSpPr txBox="1"/>
          <p:nvPr/>
        </p:nvSpPr>
        <p:spPr>
          <a:xfrm>
            <a:off x="3309324" y="2574791"/>
            <a:ext cx="586233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i="0" u="none" strike="noStrike" cap="none" dirty="0">
                <a:solidFill>
                  <a:srgbClr val="32669B"/>
                </a:solidFill>
                <a:latin typeface="Open Sans"/>
                <a:ea typeface="Open Sans"/>
                <a:cs typeface="Open Sans"/>
                <a:sym typeface="Open Sans"/>
              </a:rPr>
              <a:t>Martina Surynková</a:t>
            </a:r>
            <a:endParaRPr sz="2800" b="1" i="0" u="none" strike="noStrike" cap="none" dirty="0">
              <a:solidFill>
                <a:srgbClr val="32669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3187347" y="3272290"/>
            <a:ext cx="601393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 u="none" strike="noStrike" cap="none" dirty="0">
                <a:solidFill>
                  <a:srgbClr val="32669B"/>
                </a:solidFill>
                <a:latin typeface="Open Sans"/>
                <a:ea typeface="Open Sans"/>
                <a:cs typeface="Open Sans"/>
                <a:sym typeface="Open Sans"/>
              </a:rPr>
              <a:t>Skolniulice.plzen.eu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32669B"/>
                </a:solidFill>
                <a:latin typeface="Open Sans"/>
                <a:ea typeface="Open Sans"/>
                <a:cs typeface="Open Sans"/>
                <a:sym typeface="Open Sans"/>
              </a:rPr>
              <a:t>Cestadoskoly.plzen.eu </a:t>
            </a:r>
            <a:endParaRPr sz="1200" b="1" i="0" u="none" strike="noStrike" cap="none" dirty="0">
              <a:solidFill>
                <a:srgbClr val="32669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4223879" y="4916849"/>
            <a:ext cx="39408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climaborough.eu</a:t>
            </a:r>
            <a:endParaRPr/>
          </a:p>
        </p:txBody>
      </p:sp>
      <p:pic>
        <p:nvPicPr>
          <p:cNvPr id="180" name="Google Shape;180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34069" y="198966"/>
            <a:ext cx="3466677" cy="3466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6;g2a91858438b_0_0">
            <a:extLst>
              <a:ext uri="{FF2B5EF4-FFF2-40B4-BE49-F238E27FC236}">
                <a16:creationId xmlns:a16="http://schemas.microsoft.com/office/drawing/2014/main" id="{129BE064-5810-9068-C191-4BBD2249741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32568" y="1604561"/>
            <a:ext cx="3820494" cy="69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3A1298D-0387-4CD9-6FA2-1809CF327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8097" y="2919046"/>
            <a:ext cx="939719" cy="9686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Green Yellow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rgbClr val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618</Words>
  <Application>Microsoft Office PowerPoint</Application>
  <PresentationFormat>Širokoúhlá obrazovka</PresentationFormat>
  <Paragraphs>73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Corbel</vt:lpstr>
      <vt:lpstr>Calibri</vt:lpstr>
      <vt:lpstr>Georgia</vt:lpstr>
      <vt:lpstr>Open Sans</vt:lpstr>
      <vt:lpstr>Ecology 16x9</vt:lpstr>
      <vt:lpstr>Prezentace aplikace PowerPoint</vt:lpstr>
      <vt:lpstr>Prezentace aplikace PowerPoint</vt:lpstr>
      <vt:lpstr>Program Horizont Evropa ID grantové smlouvy: 101096464 Počáteční datum: 1. ledna 2023 Koncové datum: 31. prosince 2026 Celkové náklady: €11 448 781,25 Příspěvek EU: €11 031 776,50 Koordinuje: ANCI TOSCANA ASSOCIAZIONE, Itálie Role SITMP: „follower city“</vt:lpstr>
      <vt:lpstr>Prezentace aplikace PowerPoint</vt:lpstr>
      <vt:lpstr>2 pilotní školy</vt:lpstr>
      <vt:lpstr>Prezentace aplikace PowerPoint</vt:lpstr>
      <vt:lpstr>Prezentace aplikace PowerPoint</vt:lpstr>
      <vt:lpstr>Prezentace aplikace PowerPoint</vt:lpstr>
      <vt:lpstr>Prezentace aplikace PowerPoint</vt:lpstr>
      <vt:lpstr>Monitoring, měření, vyhodnocení</vt:lpstr>
      <vt:lpstr>Co jsme se naučili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SATTA Matteo</dc:creator>
  <cp:lastModifiedBy>Vrátná Nikola Ing.</cp:lastModifiedBy>
  <cp:revision>19</cp:revision>
  <cp:lastPrinted>2026-09-10T10:52:10Z</cp:lastPrinted>
  <dcterms:created xsi:type="dcterms:W3CDTF">2023-01-10T10:14:09Z</dcterms:created>
  <dcterms:modified xsi:type="dcterms:W3CDTF">2026-09-29T09:20:36Z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